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8"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snapToGrid="0">
      <p:cViewPr varScale="1">
        <p:scale>
          <a:sx n="56" d="100"/>
          <a:sy n="56" d="100"/>
        </p:scale>
        <p:origin x="2544" y="5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0" d="100"/>
          <a:sy n="60" d="100"/>
        </p:scale>
        <p:origin x="3197" y="3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0C632A5-C3B3-4F39-9204-8C96C7B97567}" type="datetimeFigureOut">
              <a:rPr kumimoji="1" lang="ja-JP" altLang="en-US" smtClean="0"/>
              <a:t>2020/7/22</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6C80905E-F637-42FE-A956-4FD45EF6BCE0}" type="slidenum">
              <a:rPr kumimoji="1" lang="ja-JP" altLang="en-US" smtClean="0"/>
              <a:t>‹#›</a:t>
            </a:fld>
            <a:endParaRPr kumimoji="1" lang="ja-JP" altLang="en-US"/>
          </a:p>
        </p:txBody>
      </p:sp>
    </p:spTree>
    <p:extLst>
      <p:ext uri="{BB962C8B-B14F-4D97-AF65-F5344CB8AC3E}">
        <p14:creationId xmlns:p14="http://schemas.microsoft.com/office/powerpoint/2010/main" val="10860971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C80905E-F637-42FE-A956-4FD45EF6BCE0}" type="slidenum">
              <a:rPr kumimoji="1" lang="ja-JP" altLang="en-US" smtClean="0"/>
              <a:t>1</a:t>
            </a:fld>
            <a:endParaRPr kumimoji="1" lang="ja-JP" altLang="en-US"/>
          </a:p>
        </p:txBody>
      </p:sp>
      <p:sp>
        <p:nvSpPr>
          <p:cNvPr id="5" name="テキスト ボックス 4"/>
          <p:cNvSpPr txBox="1"/>
          <p:nvPr/>
        </p:nvSpPr>
        <p:spPr>
          <a:xfrm>
            <a:off x="1303260" y="1771241"/>
            <a:ext cx="3560689" cy="369332"/>
          </a:xfrm>
          <a:prstGeom prst="rect">
            <a:avLst/>
          </a:prstGeom>
          <a:noFill/>
        </p:spPr>
        <p:txBody>
          <a:bodyPr wrap="square" rtlCol="0">
            <a:spAutoFit/>
          </a:bodyPr>
          <a:lstStyle/>
          <a:p>
            <a:r>
              <a:rPr kumimoji="1" lang="en-US" altLang="ja-JP" dirty="0" smtClean="0"/>
              <a:t>1111111111111</a:t>
            </a:r>
            <a:endParaRPr kumimoji="1" lang="ja-JP" altLang="en-US" dirty="0"/>
          </a:p>
        </p:txBody>
      </p:sp>
    </p:spTree>
    <p:extLst>
      <p:ext uri="{BB962C8B-B14F-4D97-AF65-F5344CB8AC3E}">
        <p14:creationId xmlns:p14="http://schemas.microsoft.com/office/powerpoint/2010/main" val="3651533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4111590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1454050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3711160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2409352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2285835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218037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80419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1886232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1337951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2570469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636A152-DB48-4C1C-957F-721920658847}" type="datetimeFigureOut">
              <a:rPr kumimoji="1" lang="ja-JP" altLang="en-US" smtClean="0"/>
              <a:t>2020/7/22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2595042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636A152-DB48-4C1C-957F-721920658847}" type="datetimeFigureOut">
              <a:rPr kumimoji="1" lang="ja-JP" altLang="en-US" smtClean="0"/>
              <a:t>2020/7/22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C3648AF-2071-45BA-8BCF-F2F27F2C3C5A}" type="slidenum">
              <a:rPr kumimoji="1" lang="ja-JP" altLang="en-US" smtClean="0"/>
              <a:t>‹#›</a:t>
            </a:fld>
            <a:endParaRPr kumimoji="1" lang="ja-JP" altLang="en-US"/>
          </a:p>
        </p:txBody>
      </p:sp>
    </p:spTree>
    <p:extLst>
      <p:ext uri="{BB962C8B-B14F-4D97-AF65-F5344CB8AC3E}">
        <p14:creationId xmlns:p14="http://schemas.microsoft.com/office/powerpoint/2010/main" val="2511664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89000"/>
          </a:schemeClr>
        </a:solidFill>
        <a:effectLst/>
      </p:bgPr>
    </p:bg>
    <p:spTree>
      <p:nvGrpSpPr>
        <p:cNvPr id="1" name=""/>
        <p:cNvGrpSpPr/>
        <p:nvPr/>
      </p:nvGrpSpPr>
      <p:grpSpPr>
        <a:xfrm>
          <a:off x="0" y="0"/>
          <a:ext cx="0" cy="0"/>
          <a:chOff x="0" y="0"/>
          <a:chExt cx="0" cy="0"/>
        </a:xfrm>
      </p:grpSpPr>
      <p:sp>
        <p:nvSpPr>
          <p:cNvPr id="6" name="テキスト ボックス 5"/>
          <p:cNvSpPr txBox="1"/>
          <p:nvPr/>
        </p:nvSpPr>
        <p:spPr>
          <a:xfrm>
            <a:off x="559558" y="939221"/>
            <a:ext cx="6098438" cy="584775"/>
          </a:xfrm>
          <a:prstGeom prst="rect">
            <a:avLst/>
          </a:prstGeom>
          <a:noFill/>
        </p:spPr>
        <p:txBody>
          <a:bodyPr wrap="square" rtlCol="0">
            <a:spAutoFit/>
          </a:bodyPr>
          <a:lstStyle/>
          <a:p>
            <a:r>
              <a:rPr kumimoji="1" lang="ja-JP" altLang="en-US" sz="3200" b="1"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高田生涯学習センターだより</a:t>
            </a:r>
            <a:endParaRPr kumimoji="1" lang="ja-JP" altLang="en-US" sz="3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111285" y="229595"/>
            <a:ext cx="2926805" cy="246221"/>
          </a:xfrm>
          <a:prstGeom prst="rect">
            <a:avLst/>
          </a:prstGeom>
          <a:noFill/>
        </p:spPr>
        <p:txBody>
          <a:bodyPr wrap="square" rtlCol="0">
            <a:spAutoFit/>
          </a:bodyPr>
          <a:lstStyle/>
          <a:p>
            <a:r>
              <a:rPr kumimoji="1" lang="ja-JP" altLang="en-US" sz="1000" dirty="0" smtClean="0"/>
              <a:t>令和２年８月１日号</a:t>
            </a:r>
            <a:endParaRPr kumimoji="1" lang="ja-JP" altLang="en-US" sz="1000" dirty="0"/>
          </a:p>
        </p:txBody>
      </p:sp>
      <p:sp>
        <p:nvSpPr>
          <p:cNvPr id="8" name="テキスト ボックス 7"/>
          <p:cNvSpPr txBox="1"/>
          <p:nvPr/>
        </p:nvSpPr>
        <p:spPr>
          <a:xfrm>
            <a:off x="4230807" y="197484"/>
            <a:ext cx="2261434" cy="707886"/>
          </a:xfrm>
          <a:prstGeom prst="rect">
            <a:avLst/>
          </a:prstGeom>
          <a:noFill/>
        </p:spPr>
        <p:txBody>
          <a:bodyPr wrap="square" rtlCol="0">
            <a:spAutoFit/>
          </a:bodyPr>
          <a:lstStyle/>
          <a:p>
            <a:r>
              <a:rPr kumimoji="1" lang="ja-JP" altLang="en-US" sz="1000" dirty="0" smtClean="0"/>
              <a:t>発行</a:t>
            </a:r>
            <a:r>
              <a:rPr kumimoji="1" lang="en-US" altLang="ja-JP" sz="1000" dirty="0" smtClean="0"/>
              <a:t>/</a:t>
            </a:r>
            <a:r>
              <a:rPr kumimoji="1" lang="ja-JP" altLang="en-US" sz="1000" dirty="0" smtClean="0"/>
              <a:t>高田生涯学習センター</a:t>
            </a:r>
            <a:endParaRPr kumimoji="1" lang="en-US" altLang="ja-JP" sz="1000" dirty="0" smtClean="0"/>
          </a:p>
          <a:p>
            <a:r>
              <a:rPr lang="ja-JP" altLang="en-US" sz="1000" dirty="0" smtClean="0"/>
              <a:t>住所</a:t>
            </a:r>
            <a:r>
              <a:rPr lang="en-US" altLang="ja-JP" sz="1000" dirty="0" smtClean="0"/>
              <a:t>/</a:t>
            </a:r>
            <a:r>
              <a:rPr lang="ja-JP" altLang="en-US" sz="1000" dirty="0" smtClean="0"/>
              <a:t>〒９６９−６２９２</a:t>
            </a:r>
            <a:endParaRPr lang="en-US" altLang="ja-JP" sz="1000" dirty="0" smtClean="0"/>
          </a:p>
          <a:p>
            <a:r>
              <a:rPr kumimoji="1" lang="ja-JP" altLang="en-US" sz="1000" dirty="0"/>
              <a:t>　</a:t>
            </a:r>
            <a:r>
              <a:rPr kumimoji="1" lang="ja-JP" altLang="en-US" sz="1000" dirty="0" smtClean="0"/>
              <a:t>　　　会津</a:t>
            </a:r>
            <a:r>
              <a:rPr lang="ja-JP" altLang="en-US" sz="1000" dirty="0"/>
              <a:t>美里</a:t>
            </a:r>
            <a:r>
              <a:rPr kumimoji="1" lang="ja-JP" altLang="en-US" sz="1000" dirty="0" smtClean="0"/>
              <a:t>町字新布才地１番地</a:t>
            </a:r>
            <a:endParaRPr kumimoji="1" lang="en-US" altLang="ja-JP" sz="1000" dirty="0" smtClean="0"/>
          </a:p>
          <a:p>
            <a:r>
              <a:rPr lang="ja-JP" altLang="en-US" sz="1000" dirty="0" smtClean="0"/>
              <a:t>電話</a:t>
            </a:r>
            <a:r>
              <a:rPr lang="en-US" altLang="ja-JP" sz="1000" dirty="0" smtClean="0"/>
              <a:t>/</a:t>
            </a:r>
            <a:r>
              <a:rPr lang="ja-JP" altLang="en-US" sz="1000" dirty="0" smtClean="0"/>
              <a:t>５４−２３６８　</a:t>
            </a:r>
            <a:r>
              <a:rPr lang="ja-JP" altLang="en-US" sz="1000" dirty="0"/>
              <a:t>　</a:t>
            </a:r>
            <a:r>
              <a:rPr lang="ja-JP" altLang="en-US" sz="1000" dirty="0" smtClean="0"/>
              <a:t>ＦＡＸ</a:t>
            </a:r>
            <a:r>
              <a:rPr lang="en-US" altLang="ja-JP" sz="1000" dirty="0" smtClean="0"/>
              <a:t>/</a:t>
            </a:r>
            <a:r>
              <a:rPr lang="ja-JP" altLang="en-US" sz="1000" dirty="0" smtClean="0"/>
              <a:t>５４−５６４２</a:t>
            </a:r>
            <a:endParaRPr lang="en-US" altLang="ja-JP" sz="1000" dirty="0" smtClean="0"/>
          </a:p>
        </p:txBody>
      </p:sp>
      <p:sp>
        <p:nvSpPr>
          <p:cNvPr id="9" name="テキスト ボックス 8"/>
          <p:cNvSpPr txBox="1"/>
          <p:nvPr/>
        </p:nvSpPr>
        <p:spPr>
          <a:xfrm>
            <a:off x="411541" y="1692509"/>
            <a:ext cx="6499065" cy="369332"/>
          </a:xfrm>
          <a:prstGeom prst="rect">
            <a:avLst/>
          </a:prstGeom>
          <a:noFill/>
        </p:spPr>
        <p:txBody>
          <a:bodyPr wrap="square" rtlCol="0">
            <a:spAutoFit/>
          </a:bodyPr>
          <a:lstStyle/>
          <a:p>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令和２年度町民運動会中止のお知らせ</a:t>
            </a:r>
            <a:r>
              <a:rPr lang="en-US" altLang="ja-JP" b="1" dirty="0" smtClean="0">
                <a:latin typeface="Meiryo UI" panose="020B0604030504040204" pitchFamily="50" charset="-128"/>
                <a:ea typeface="Meiryo UI" panose="020B0604030504040204" pitchFamily="50" charset="-128"/>
              </a:rPr>
              <a:t>】</a:t>
            </a:r>
          </a:p>
        </p:txBody>
      </p:sp>
      <p:sp>
        <p:nvSpPr>
          <p:cNvPr id="10" name="テキスト ボックス 9"/>
          <p:cNvSpPr txBox="1"/>
          <p:nvPr/>
        </p:nvSpPr>
        <p:spPr>
          <a:xfrm>
            <a:off x="489656" y="2063326"/>
            <a:ext cx="5842906" cy="2031325"/>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　日頃より高田生涯学習センター事業にご理解とご協力を</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賜りありがとうございます。</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　年度初めより新型コロナウイルス対策で様々な事業が中止、</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延期となりご迷惑をお掛けしております。緊急事態措置解除</a:t>
            </a:r>
            <a:r>
              <a:rPr lang="ja-JP" altLang="en-US" sz="1400" dirty="0" smtClean="0">
                <a:latin typeface="Meiryo UI" panose="020B0604030504040204" pitchFamily="50" charset="-128"/>
                <a:ea typeface="Meiryo UI" panose="020B0604030504040204" pitchFamily="50" charset="-128"/>
              </a:rPr>
              <a:t>後は感染拡大防止対策を徹底しながら各事業を徐々に進めているところですが、例年各地区で実施しております町民運動会は、関係団体等とともに検討した結果、感染防止の</a:t>
            </a:r>
            <a:r>
              <a:rPr lang="ja-JP" altLang="en-US" sz="1400" dirty="0" smtClean="0">
                <a:latin typeface="Meiryo UI" panose="020B0604030504040204" pitchFamily="50" charset="-128"/>
                <a:ea typeface="Meiryo UI" panose="020B0604030504040204" pitchFamily="50" charset="-128"/>
              </a:rPr>
              <a:t>ため中止</a:t>
            </a:r>
            <a:r>
              <a:rPr lang="ja-JP" altLang="en-US" sz="1400" dirty="0" smtClean="0">
                <a:latin typeface="Meiryo UI" panose="020B0604030504040204" pitchFamily="50" charset="-128"/>
                <a:ea typeface="Meiryo UI" panose="020B0604030504040204" pitchFamily="50" charset="-128"/>
              </a:rPr>
              <a:t>と判断いたしました。</a:t>
            </a:r>
            <a:r>
              <a:rPr kumimoji="1" lang="ja-JP" altLang="en-US" sz="1400" dirty="0" smtClean="0">
                <a:latin typeface="Meiryo UI" panose="020B0604030504040204" pitchFamily="50" charset="-128"/>
                <a:ea typeface="Meiryo UI" panose="020B0604030504040204" pitchFamily="50" charset="-128"/>
              </a:rPr>
              <a:t>地区の皆様にはご理解</a:t>
            </a:r>
            <a:r>
              <a:rPr lang="ja-JP" altLang="en-US" sz="1400" dirty="0" smtClean="0">
                <a:latin typeface="Meiryo UI" panose="020B0604030504040204" pitchFamily="50" charset="-128"/>
                <a:ea typeface="Meiryo UI" panose="020B0604030504040204" pitchFamily="50" charset="-128"/>
              </a:rPr>
              <a:t>のほどよろしくお願いいたします。</a:t>
            </a:r>
            <a:endParaRPr lang="en-US" altLang="ja-JP" sz="1400" dirty="0" smtClean="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な</a:t>
            </a:r>
            <a:r>
              <a:rPr lang="ja-JP" altLang="en-US" sz="1400" dirty="0">
                <a:latin typeface="Meiryo UI" panose="020B0604030504040204" pitchFamily="50" charset="-128"/>
                <a:ea typeface="Meiryo UI" panose="020B0604030504040204" pitchFamily="50" charset="-128"/>
              </a:rPr>
              <a:t>お</a:t>
            </a:r>
            <a:r>
              <a:rPr kumimoji="1" lang="ja-JP" altLang="en-US" sz="1400" dirty="0" smtClean="0">
                <a:latin typeface="Meiryo UI" panose="020B0604030504040204" pitchFamily="50" charset="-128"/>
                <a:ea typeface="Meiryo UI" panose="020B0604030504040204" pitchFamily="50" charset="-128"/>
              </a:rPr>
              <a:t>、高田生涯学習センターの事業、講座につきましては安全対策をとりながら開催</a:t>
            </a:r>
            <a:r>
              <a:rPr lang="ja-JP" altLang="en-US" sz="1400" dirty="0" smtClean="0">
                <a:latin typeface="Meiryo UI" panose="020B0604030504040204" pitchFamily="50" charset="-128"/>
                <a:ea typeface="Meiryo UI" panose="020B0604030504040204" pitchFamily="50" charset="-128"/>
              </a:rPr>
              <a:t>していきますの</a:t>
            </a:r>
            <a:r>
              <a:rPr kumimoji="1" lang="ja-JP" altLang="en-US" sz="1400" dirty="0" smtClean="0">
                <a:latin typeface="Meiryo UI" panose="020B0604030504040204" pitchFamily="50" charset="-128"/>
                <a:ea typeface="Meiryo UI" panose="020B0604030504040204" pitchFamily="50" charset="-128"/>
              </a:rPr>
              <a:t>で、</a:t>
            </a:r>
            <a:r>
              <a:rPr lang="ja-JP" altLang="en-US" sz="1400" dirty="0" smtClean="0">
                <a:latin typeface="Meiryo UI" panose="020B0604030504040204" pitchFamily="50" charset="-128"/>
                <a:ea typeface="Meiryo UI" panose="020B0604030504040204" pitchFamily="50" charset="-128"/>
              </a:rPr>
              <a:t>皆様のご参加お待ちしております</a:t>
            </a:r>
            <a:r>
              <a:rPr kumimoji="1" lang="ja-JP" altLang="en-US" sz="1400" dirty="0" smtClean="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411541" y="4252413"/>
            <a:ext cx="6499065" cy="369332"/>
          </a:xfrm>
          <a:prstGeom prst="rect">
            <a:avLst/>
          </a:prstGeom>
          <a:noFill/>
        </p:spPr>
        <p:txBody>
          <a:bodyPr wrap="square" rtlCol="0">
            <a:spAutoFit/>
          </a:bodyPr>
          <a:lstStyle/>
          <a:p>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成人講座「布マスク作り教室」を開催しました</a:t>
            </a:r>
            <a:r>
              <a:rPr lang="en-US" altLang="ja-JP" b="1" dirty="0" smtClean="0">
                <a:latin typeface="Meiryo UI" panose="020B0604030504040204" pitchFamily="50" charset="-128"/>
                <a:ea typeface="Meiryo UI" panose="020B0604030504040204" pitchFamily="50" charset="-128"/>
              </a:rPr>
              <a:t>】</a:t>
            </a:r>
          </a:p>
        </p:txBody>
      </p:sp>
      <p:sp>
        <p:nvSpPr>
          <p:cNvPr id="13" name="テキスト ボックス 12"/>
          <p:cNvSpPr txBox="1"/>
          <p:nvPr/>
        </p:nvSpPr>
        <p:spPr>
          <a:xfrm>
            <a:off x="448712" y="4626491"/>
            <a:ext cx="5883850" cy="1169551"/>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　新型</a:t>
            </a:r>
            <a:r>
              <a:rPr lang="ja-JP" altLang="en-US" sz="1400" dirty="0">
                <a:latin typeface="Meiryo UI" panose="020B0604030504040204" pitchFamily="50" charset="-128"/>
                <a:ea typeface="Meiryo UI" panose="020B0604030504040204" pitchFamily="50" charset="-128"/>
              </a:rPr>
              <a:t>コロナ</a:t>
            </a:r>
            <a:r>
              <a:rPr lang="ja-JP" altLang="en-US" sz="1400" dirty="0" smtClean="0">
                <a:latin typeface="Meiryo UI" panose="020B0604030504040204" pitchFamily="50" charset="-128"/>
                <a:ea typeface="Meiryo UI" panose="020B0604030504040204" pitchFamily="50" charset="-128"/>
              </a:rPr>
              <a:t>ウイルスの感染予防対策でマスク着用が必須となりました。暑い夏にも対応できるよう、涼しい生地を使って夏マスク作りをおこないました。衛生面も考慮し持ち運びも出来るマスクカバーも併せて作成しました。皆さん自分好みの生地で</a:t>
            </a:r>
            <a:r>
              <a:rPr lang="en-US" altLang="ja-JP" sz="1400" dirty="0" smtClean="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つ</a:t>
            </a:r>
            <a:r>
              <a:rPr lang="ja-JP" altLang="en-US" sz="1400" dirty="0" smtClean="0">
                <a:latin typeface="Meiryo UI" panose="020B0604030504040204" pitchFamily="50" charset="-128"/>
                <a:ea typeface="Meiryo UI" panose="020B0604030504040204" pitchFamily="50" charset="-128"/>
              </a:rPr>
              <a:t>３つと作成し、とても素敵なマスクが仕上がりました。</a:t>
            </a:r>
            <a:r>
              <a:rPr lang="ja-JP" altLang="en-US" sz="1400" dirty="0">
                <a:latin typeface="Meiryo UI" panose="020B0604030504040204" pitchFamily="50" charset="-128"/>
                <a:ea typeface="Meiryo UI" panose="020B0604030504040204" pitchFamily="50" charset="-128"/>
              </a:rPr>
              <a:t>三</a:t>
            </a:r>
            <a:r>
              <a:rPr kumimoji="1" lang="ja-JP" altLang="en-US" sz="1400" dirty="0" smtClean="0">
                <a:latin typeface="Meiryo UI" panose="020B0604030504040204" pitchFamily="50" charset="-128"/>
                <a:ea typeface="Meiryo UI" panose="020B0604030504040204" pitchFamily="50" charset="-128"/>
              </a:rPr>
              <a:t>密を避ける為、じげんホールでの教室で</a:t>
            </a:r>
            <a:r>
              <a:rPr lang="ja-JP" altLang="en-US" sz="1400" dirty="0" smtClean="0">
                <a:latin typeface="Meiryo UI" panose="020B0604030504040204" pitchFamily="50" charset="-128"/>
                <a:ea typeface="Meiryo UI" panose="020B0604030504040204" pitchFamily="50" charset="-128"/>
              </a:rPr>
              <a:t>した。</a:t>
            </a:r>
            <a:endParaRPr kumimoji="1" lang="ja-JP" altLang="en-US" sz="14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448712" y="7239423"/>
            <a:ext cx="6499065" cy="369332"/>
          </a:xfrm>
          <a:prstGeom prst="rect">
            <a:avLst/>
          </a:prstGeom>
          <a:noFill/>
        </p:spPr>
        <p:txBody>
          <a:bodyPr wrap="square" rtlCol="0">
            <a:spAutoFit/>
          </a:bodyPr>
          <a:lstStyle/>
          <a:p>
            <a:r>
              <a:rPr lang="en-US" altLang="ja-JP" b="1" dirty="0" smtClean="0">
                <a:latin typeface="Meiryo UI" panose="020B0604030504040204" pitchFamily="50" charset="-128"/>
                <a:ea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rPr>
              <a:t>赤沢地区　高齢者講座「うんどう教室」が始まりました</a:t>
            </a:r>
            <a:r>
              <a:rPr lang="en-US" altLang="ja-JP" b="1" dirty="0" smtClean="0">
                <a:latin typeface="Meiryo UI" panose="020B0604030504040204" pitchFamily="50" charset="-128"/>
                <a:ea typeface="Meiryo UI" panose="020B0604030504040204" pitchFamily="50" charset="-128"/>
              </a:rPr>
              <a:t>】</a:t>
            </a:r>
          </a:p>
        </p:txBody>
      </p:sp>
      <p:sp>
        <p:nvSpPr>
          <p:cNvPr id="17" name="テキスト ボックス 16"/>
          <p:cNvSpPr txBox="1"/>
          <p:nvPr/>
        </p:nvSpPr>
        <p:spPr>
          <a:xfrm>
            <a:off x="473900" y="7924088"/>
            <a:ext cx="3988203" cy="1815882"/>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■今後の予定</a:t>
            </a:r>
            <a:endParaRPr lang="en-US" altLang="ja-JP" sz="1400" dirty="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　</a:t>
            </a:r>
            <a:endParaRPr kumimoji="1" lang="en-US" altLang="ja-JP" sz="1400" dirty="0" smtClean="0">
              <a:latin typeface="Meiryo UI" panose="020B0604030504040204" pitchFamily="50" charset="-128"/>
              <a:ea typeface="Meiryo UI" panose="020B0604030504040204" pitchFamily="50" charset="-128"/>
            </a:endParaRPr>
          </a:p>
          <a:p>
            <a:endParaRPr kumimoji="1" lang="en-US" altLang="ja-JP" sz="1400" dirty="0" smtClean="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■場所：八木沢</a:t>
            </a:r>
            <a:r>
              <a:rPr kumimoji="1" lang="ja-JP" altLang="en-US" sz="1400" dirty="0" err="1" smtClean="0">
                <a:latin typeface="Meiryo UI" panose="020B0604030504040204" pitchFamily="50" charset="-128"/>
                <a:ea typeface="Meiryo UI" panose="020B0604030504040204" pitchFamily="50" charset="-128"/>
              </a:rPr>
              <a:t>うん</a:t>
            </a:r>
            <a:r>
              <a:rPr kumimoji="1" lang="ja-JP" altLang="en-US" sz="1400" dirty="0" smtClean="0">
                <a:latin typeface="Meiryo UI" panose="020B0604030504040204" pitchFamily="50" charset="-128"/>
                <a:ea typeface="Meiryo UI" panose="020B0604030504040204" pitchFamily="50" charset="-128"/>
              </a:rPr>
              <a:t>どう公園</a:t>
            </a:r>
            <a:endParaRPr kumimoji="1" lang="en-US" altLang="ja-JP" sz="1400" dirty="0" smtClean="0">
              <a:latin typeface="Meiryo UI" panose="020B0604030504040204" pitchFamily="50" charset="-128"/>
              <a:ea typeface="Meiryo UI" panose="020B0604030504040204" pitchFamily="50" charset="-128"/>
            </a:endParaRPr>
          </a:p>
          <a:p>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雨天時・冬期間</a:t>
            </a:r>
            <a:r>
              <a:rPr lang="en-US" altLang="ja-JP" sz="1400" dirty="0" smtClean="0">
                <a:latin typeface="Meiryo UI" panose="020B0604030504040204" pitchFamily="50" charset="-128"/>
                <a:ea typeface="Meiryo UI" panose="020B0604030504040204" pitchFamily="50" charset="-128"/>
              </a:rPr>
              <a:t>】</a:t>
            </a:r>
          </a:p>
          <a:p>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赤沢</a:t>
            </a:r>
            <a:r>
              <a:rPr lang="ja-JP" altLang="en-US" sz="1400" dirty="0" smtClean="0">
                <a:latin typeface="Meiryo UI" panose="020B0604030504040204" pitchFamily="50" charset="-128"/>
                <a:ea typeface="Meiryo UI" panose="020B0604030504040204" pitchFamily="50" charset="-128"/>
              </a:rPr>
              <a:t>分館Ｂ研修室（２Ｆ）</a:t>
            </a:r>
            <a:endParaRPr kumimoji="1" lang="ja-JP" altLang="en-US" sz="1400" dirty="0">
              <a:latin typeface="Meiryo UI" panose="020B0604030504040204" pitchFamily="50" charset="-128"/>
              <a:ea typeface="Meiryo UI" panose="020B0604030504040204" pitchFamily="50" charset="-128"/>
            </a:endParaRPr>
          </a:p>
        </p:txBody>
      </p:sp>
      <p:grpSp>
        <p:nvGrpSpPr>
          <p:cNvPr id="22" name="グループ化 21"/>
          <p:cNvGrpSpPr/>
          <p:nvPr/>
        </p:nvGrpSpPr>
        <p:grpSpPr>
          <a:xfrm>
            <a:off x="705916" y="8210697"/>
            <a:ext cx="2120467" cy="969156"/>
            <a:chOff x="3615208" y="8019624"/>
            <a:chExt cx="1930858" cy="1174095"/>
          </a:xfrm>
        </p:grpSpPr>
        <p:sp>
          <p:nvSpPr>
            <p:cNvPr id="18" name="テキスト ボックス 17"/>
            <p:cNvSpPr txBox="1"/>
            <p:nvPr/>
          </p:nvSpPr>
          <p:spPr>
            <a:xfrm>
              <a:off x="3615208" y="8019624"/>
              <a:ext cx="521008" cy="1169551"/>
            </a:xfrm>
            <a:prstGeom prst="rect">
              <a:avLst/>
            </a:prstGeom>
            <a:noFill/>
          </p:spPr>
          <p:txBody>
            <a:bodyPr wrap="square" rtlCol="0">
              <a:spAutoFit/>
            </a:bodyPr>
            <a:lstStyle/>
            <a:p>
              <a:pPr algn="r"/>
              <a:r>
                <a:rPr kumimoji="1" lang="ja-JP" altLang="en-US" sz="1400" dirty="0" smtClean="0">
                  <a:latin typeface="Meiryo UI" panose="020B0604030504040204" pitchFamily="50" charset="-128"/>
                  <a:ea typeface="Meiryo UI" panose="020B0604030504040204" pitchFamily="50" charset="-128"/>
                </a:rPr>
                <a:t>９</a:t>
              </a:r>
              <a:endParaRPr kumimoji="1" lang="en-US" altLang="ja-JP" sz="1400" dirty="0" smtClean="0">
                <a:latin typeface="Meiryo UI" panose="020B0604030504040204" pitchFamily="50" charset="-128"/>
                <a:ea typeface="Meiryo UI" panose="020B0604030504040204" pitchFamily="50" charset="-128"/>
              </a:endParaRPr>
            </a:p>
            <a:p>
              <a:pPr algn="r"/>
              <a:r>
                <a:rPr lang="ja-JP" altLang="en-US" sz="1400" dirty="0" smtClean="0">
                  <a:latin typeface="Meiryo UI" panose="020B0604030504040204" pitchFamily="50" charset="-128"/>
                  <a:ea typeface="Meiryo UI" panose="020B0604030504040204" pitchFamily="50" charset="-128"/>
                </a:rPr>
                <a:t>１０</a:t>
              </a:r>
              <a:endParaRPr lang="en-US" altLang="ja-JP" sz="1400" dirty="0" smtClean="0">
                <a:latin typeface="Meiryo UI" panose="020B0604030504040204" pitchFamily="50" charset="-128"/>
                <a:ea typeface="Meiryo UI" panose="020B0604030504040204" pitchFamily="50" charset="-128"/>
              </a:endParaRPr>
            </a:p>
            <a:p>
              <a:pPr algn="r"/>
              <a:r>
                <a:rPr kumimoji="1" lang="ja-JP" altLang="en-US" sz="1400" dirty="0" smtClean="0">
                  <a:latin typeface="Meiryo UI" panose="020B0604030504040204" pitchFamily="50" charset="-128"/>
                  <a:ea typeface="Meiryo UI" panose="020B0604030504040204" pitchFamily="50" charset="-128"/>
                </a:rPr>
                <a:t>１</a:t>
              </a:r>
              <a:r>
                <a:rPr kumimoji="1" lang="ja-JP" altLang="en-US" sz="1400" dirty="0">
                  <a:latin typeface="Meiryo UI" panose="020B0604030504040204" pitchFamily="50" charset="-128"/>
                  <a:ea typeface="Meiryo UI" panose="020B0604030504040204" pitchFamily="50" charset="-128"/>
                </a:rPr>
                <a:t>１</a:t>
              </a:r>
            </a:p>
          </p:txBody>
        </p:sp>
        <p:sp>
          <p:nvSpPr>
            <p:cNvPr id="19" name="テキスト ボックス 18"/>
            <p:cNvSpPr txBox="1"/>
            <p:nvPr/>
          </p:nvSpPr>
          <p:spPr>
            <a:xfrm>
              <a:off x="3890437" y="8021896"/>
              <a:ext cx="521008" cy="738664"/>
            </a:xfrm>
            <a:prstGeom prst="rect">
              <a:avLst/>
            </a:prstGeom>
            <a:noFill/>
          </p:spPr>
          <p:txBody>
            <a:bodyPr wrap="square" rtlCol="0">
              <a:spAutoFit/>
            </a:bodyPr>
            <a:lstStyle/>
            <a:p>
              <a:pPr algn="r"/>
              <a:r>
                <a:rPr lang="ja-JP" altLang="en-US" sz="1400" dirty="0" smtClean="0">
                  <a:latin typeface="Meiryo UI" panose="020B0604030504040204" pitchFamily="50" charset="-128"/>
                  <a:ea typeface="Meiryo UI" panose="020B0604030504040204" pitchFamily="50" charset="-128"/>
                </a:rPr>
                <a:t>月</a:t>
              </a:r>
              <a:endParaRPr lang="en-US" altLang="ja-JP" sz="1400" dirty="0" smtClean="0">
                <a:latin typeface="Meiryo UI" panose="020B0604030504040204" pitchFamily="50" charset="-128"/>
                <a:ea typeface="Meiryo UI" panose="020B0604030504040204" pitchFamily="50" charset="-128"/>
              </a:endParaRPr>
            </a:p>
            <a:p>
              <a:pPr algn="r"/>
              <a:r>
                <a:rPr kumimoji="1" lang="ja-JP" altLang="en-US" sz="1400" dirty="0" smtClean="0">
                  <a:latin typeface="Meiryo UI" panose="020B0604030504040204" pitchFamily="50" charset="-128"/>
                  <a:ea typeface="Meiryo UI" panose="020B0604030504040204" pitchFamily="50" charset="-128"/>
                </a:rPr>
                <a:t>月</a:t>
              </a:r>
              <a:endParaRPr kumimoji="1" lang="en-US" altLang="ja-JP" sz="1400" dirty="0" smtClean="0">
                <a:latin typeface="Meiryo UI" panose="020B0604030504040204" pitchFamily="50" charset="-128"/>
                <a:ea typeface="Meiryo UI" panose="020B0604030504040204" pitchFamily="50" charset="-128"/>
              </a:endParaRPr>
            </a:p>
            <a:p>
              <a:pPr algn="r"/>
              <a:r>
                <a:rPr lang="ja-JP" altLang="en-US" sz="1400" dirty="0">
                  <a:latin typeface="Meiryo UI" panose="020B0604030504040204" pitchFamily="50" charset="-128"/>
                  <a:ea typeface="Meiryo UI" panose="020B0604030504040204" pitchFamily="50" charset="-128"/>
                </a:rPr>
                <a:t>月</a:t>
              </a:r>
              <a:endParaRPr kumimoji="1" lang="en-US" altLang="ja-JP" sz="1400" dirty="0" smtClean="0">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4274853" y="8024168"/>
              <a:ext cx="521008" cy="1169551"/>
            </a:xfrm>
            <a:prstGeom prst="rect">
              <a:avLst/>
            </a:prstGeom>
            <a:noFill/>
          </p:spPr>
          <p:txBody>
            <a:bodyPr wrap="square" rtlCol="0">
              <a:spAutoFit/>
            </a:bodyPr>
            <a:lstStyle/>
            <a:p>
              <a:pPr algn="r"/>
              <a:r>
                <a:rPr lang="ja-JP" altLang="en-US" sz="1400" dirty="0" smtClean="0">
                  <a:latin typeface="Meiryo UI" panose="020B0604030504040204" pitchFamily="50" charset="-128"/>
                  <a:ea typeface="Meiryo UI" panose="020B0604030504040204" pitchFamily="50" charset="-128"/>
                </a:rPr>
                <a:t>１１</a:t>
              </a:r>
              <a:endParaRPr lang="en-US" altLang="ja-JP" sz="1400" dirty="0" smtClean="0">
                <a:latin typeface="Meiryo UI" panose="020B0604030504040204" pitchFamily="50" charset="-128"/>
                <a:ea typeface="Meiryo UI" panose="020B0604030504040204" pitchFamily="50" charset="-128"/>
              </a:endParaRPr>
            </a:p>
            <a:p>
              <a:pPr algn="r"/>
              <a:r>
                <a:rPr lang="ja-JP" altLang="en-US" sz="1400" dirty="0" smtClean="0">
                  <a:latin typeface="Meiryo UI" panose="020B0604030504040204" pitchFamily="50" charset="-128"/>
                  <a:ea typeface="Meiryo UI" panose="020B0604030504040204" pitchFamily="50" charset="-128"/>
                </a:rPr>
                <a:t>９</a:t>
              </a:r>
              <a:endParaRPr lang="en-US" altLang="ja-JP" sz="1400" dirty="0" smtClean="0">
                <a:latin typeface="Meiryo UI" panose="020B0604030504040204" pitchFamily="50" charset="-128"/>
                <a:ea typeface="Meiryo UI" panose="020B0604030504040204" pitchFamily="50" charset="-128"/>
              </a:endParaRPr>
            </a:p>
            <a:p>
              <a:pPr algn="r"/>
              <a:r>
                <a:rPr lang="ja-JP" altLang="en-US" sz="1400" dirty="0" smtClean="0">
                  <a:latin typeface="Meiryo UI" panose="020B0604030504040204" pitchFamily="50" charset="-128"/>
                  <a:ea typeface="Meiryo UI" panose="020B0604030504040204" pitchFamily="50" charset="-128"/>
                </a:rPr>
                <a:t>１</a:t>
              </a:r>
              <a:r>
                <a:rPr lang="ja-JP" altLang="en-US" sz="1400" dirty="0">
                  <a:latin typeface="Meiryo UI" panose="020B0604030504040204" pitchFamily="50" charset="-128"/>
                  <a:ea typeface="Meiryo UI" panose="020B0604030504040204" pitchFamily="50" charset="-128"/>
                </a:rPr>
                <a:t>３</a:t>
              </a:r>
              <a:endParaRPr lang="en-US" altLang="ja-JP" sz="1400" dirty="0" smtClean="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4549131" y="8026440"/>
              <a:ext cx="996935" cy="738664"/>
            </a:xfrm>
            <a:prstGeom prst="rect">
              <a:avLst/>
            </a:prstGeom>
            <a:noFill/>
          </p:spPr>
          <p:txBody>
            <a:bodyPr wrap="square" rtlCol="0">
              <a:spAutoFit/>
            </a:bodyPr>
            <a:lstStyle/>
            <a:p>
              <a:pPr algn="r"/>
              <a:r>
                <a:rPr lang="ja-JP" altLang="en-US" sz="1400" dirty="0" smtClean="0">
                  <a:latin typeface="Meiryo UI" panose="020B0604030504040204" pitchFamily="50" charset="-128"/>
                  <a:ea typeface="Meiryo UI" panose="020B0604030504040204" pitchFamily="50" charset="-128"/>
                </a:rPr>
                <a:t>日（金）</a:t>
              </a:r>
              <a:endParaRPr lang="en-US" altLang="ja-JP" sz="1400" dirty="0" smtClean="0">
                <a:latin typeface="Meiryo UI" panose="020B0604030504040204" pitchFamily="50" charset="-128"/>
                <a:ea typeface="Meiryo UI" panose="020B0604030504040204" pitchFamily="50" charset="-128"/>
              </a:endParaRPr>
            </a:p>
            <a:p>
              <a:pPr algn="r"/>
              <a:r>
                <a:rPr lang="ja-JP" altLang="en-US" sz="1400" dirty="0" smtClean="0">
                  <a:latin typeface="Meiryo UI" panose="020B0604030504040204" pitchFamily="50" charset="-128"/>
                  <a:ea typeface="Meiryo UI" panose="020B0604030504040204" pitchFamily="50" charset="-128"/>
                </a:rPr>
                <a:t>日（金）</a:t>
              </a:r>
              <a:endParaRPr lang="en-US" altLang="ja-JP" sz="1400" dirty="0" smtClean="0">
                <a:latin typeface="Meiryo UI" panose="020B0604030504040204" pitchFamily="50" charset="-128"/>
                <a:ea typeface="Meiryo UI" panose="020B0604030504040204" pitchFamily="50" charset="-128"/>
              </a:endParaRPr>
            </a:p>
            <a:p>
              <a:pPr algn="r"/>
              <a:r>
                <a:rPr lang="ja-JP" altLang="en-US" sz="1400" dirty="0" smtClean="0">
                  <a:latin typeface="Meiryo UI" panose="020B0604030504040204" pitchFamily="50" charset="-128"/>
                  <a:ea typeface="Meiryo UI" panose="020B0604030504040204" pitchFamily="50" charset="-128"/>
                </a:rPr>
                <a:t>日（金）</a:t>
              </a:r>
              <a:endParaRPr lang="en-US" altLang="ja-JP" sz="1400" dirty="0" smtClean="0">
                <a:latin typeface="Meiryo UI" panose="020B0604030504040204" pitchFamily="50" charset="-128"/>
                <a:ea typeface="Meiryo UI" panose="020B0604030504040204" pitchFamily="50" charset="-128"/>
              </a:endParaRPr>
            </a:p>
          </p:txBody>
        </p:sp>
      </p:grpSp>
      <p:pic>
        <p:nvPicPr>
          <p:cNvPr id="2" name="図 1"/>
          <p:cNvPicPr>
            <a:picLocks noChangeAspect="1"/>
          </p:cNvPicPr>
          <p:nvPr/>
        </p:nvPicPr>
        <p:blipFill rotWithShape="1">
          <a:blip r:embed="rId3" cstate="print">
            <a:extLst>
              <a:ext uri="{28A0092B-C50C-407E-A947-70E740481C1C}">
                <a14:useLocalDpi xmlns:a14="http://schemas.microsoft.com/office/drawing/2010/main" val="0"/>
              </a:ext>
            </a:extLst>
          </a:blip>
          <a:srcRect t="35396" r="27536" b="17722"/>
          <a:stretch/>
        </p:blipFill>
        <p:spPr>
          <a:xfrm>
            <a:off x="3447356" y="5920682"/>
            <a:ext cx="2508350" cy="1217095"/>
          </a:xfrm>
          <a:prstGeom prst="rect">
            <a:avLst/>
          </a:prstGeom>
        </p:spPr>
      </p:pic>
      <p:pic>
        <p:nvPicPr>
          <p:cNvPr id="3" name="図 2"/>
          <p:cNvPicPr>
            <a:picLocks noChangeAspect="1"/>
          </p:cNvPicPr>
          <p:nvPr/>
        </p:nvPicPr>
        <p:blipFill rotWithShape="1">
          <a:blip r:embed="rId4" cstate="print">
            <a:extLst>
              <a:ext uri="{28A0092B-C50C-407E-A947-70E740481C1C}">
                <a14:useLocalDpi xmlns:a14="http://schemas.microsoft.com/office/drawing/2010/main" val="0"/>
              </a:ext>
            </a:extLst>
          </a:blip>
          <a:srcRect l="21786" t="33326" r="28262" b="28685"/>
          <a:stretch/>
        </p:blipFill>
        <p:spPr>
          <a:xfrm>
            <a:off x="713848" y="5923999"/>
            <a:ext cx="2129567" cy="1214651"/>
          </a:xfrm>
          <a:prstGeom prst="rect">
            <a:avLst/>
          </a:prstGeom>
        </p:spPr>
      </p:pic>
      <p:sp>
        <p:nvSpPr>
          <p:cNvPr id="4" name="テキスト ボックス 3"/>
          <p:cNvSpPr txBox="1"/>
          <p:nvPr/>
        </p:nvSpPr>
        <p:spPr>
          <a:xfrm>
            <a:off x="595269" y="7608755"/>
            <a:ext cx="5774464" cy="307777"/>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うんどう習慣を身に付けて毎日健康に過ごしたいですね。お気軽にご参加ください。</a:t>
            </a:r>
            <a:endParaRPr kumimoji="1" lang="ja-JP" altLang="en-US" sz="1400" dirty="0">
              <a:latin typeface="Meiryo UI" panose="020B0604030504040204" pitchFamily="50" charset="-128"/>
              <a:ea typeface="Meiryo UI" panose="020B0604030504040204" pitchFamily="50" charset="-128"/>
            </a:endParaRPr>
          </a:p>
        </p:txBody>
      </p:sp>
      <p:pic>
        <p:nvPicPr>
          <p:cNvPr id="5" name="図 4"/>
          <p:cNvPicPr>
            <a:picLocks noChangeAspect="1"/>
          </p:cNvPicPr>
          <p:nvPr/>
        </p:nvPicPr>
        <p:blipFill rotWithShape="1">
          <a:blip r:embed="rId5" cstate="print">
            <a:extLst>
              <a:ext uri="{28A0092B-C50C-407E-A947-70E740481C1C}">
                <a14:useLocalDpi xmlns:a14="http://schemas.microsoft.com/office/drawing/2010/main" val="0"/>
              </a:ext>
            </a:extLst>
          </a:blip>
          <a:srcRect t="12148" r="7143" b="10102"/>
          <a:stretch/>
        </p:blipFill>
        <p:spPr>
          <a:xfrm>
            <a:off x="3689282" y="7973284"/>
            <a:ext cx="1976827" cy="1241406"/>
          </a:xfrm>
          <a:prstGeom prst="rect">
            <a:avLst/>
          </a:prstGeom>
        </p:spPr>
      </p:pic>
      <p:sp>
        <p:nvSpPr>
          <p:cNvPr id="23" name="テキスト ボックス 22"/>
          <p:cNvSpPr txBox="1"/>
          <p:nvPr/>
        </p:nvSpPr>
        <p:spPr>
          <a:xfrm>
            <a:off x="3333522" y="9173746"/>
            <a:ext cx="3269882" cy="611386"/>
          </a:xfrm>
          <a:prstGeom prst="stripedRightArrow">
            <a:avLst/>
          </a:prstGeom>
          <a:noFill/>
          <a:ln w="28575">
            <a:solidFill>
              <a:schemeClr val="tx1">
                <a:lumMod val="75000"/>
                <a:lumOff val="25000"/>
              </a:schemeClr>
            </a:solidFill>
          </a:ln>
        </p:spPr>
        <p:txBody>
          <a:bodyPr wrap="square" rtlCol="0">
            <a:spAutoFit/>
          </a:bodyPr>
          <a:lstStyle/>
          <a:p>
            <a:endParaRPr kumimoji="1" lang="en-US" altLang="ja-JP" sz="1400" b="1" dirty="0" smtClean="0">
              <a:latin typeface="Meiryo UI" panose="020B0604030504040204" pitchFamily="50" charset="-128"/>
              <a:ea typeface="Meiryo UI" panose="020B0604030504040204" pitchFamily="50" charset="-128"/>
            </a:endParaRPr>
          </a:p>
        </p:txBody>
      </p:sp>
      <p:pic>
        <p:nvPicPr>
          <p:cNvPr id="12" name="図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28685" y="1536663"/>
            <a:ext cx="1097189" cy="1097189"/>
          </a:xfrm>
          <a:prstGeom prst="rect">
            <a:avLst/>
          </a:prstGeom>
        </p:spPr>
      </p:pic>
      <p:pic>
        <p:nvPicPr>
          <p:cNvPr id="14" name="図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858517" y="1622519"/>
            <a:ext cx="1310271" cy="1097189"/>
          </a:xfrm>
          <a:prstGeom prst="rect">
            <a:avLst/>
          </a:prstGeom>
        </p:spPr>
      </p:pic>
      <p:sp>
        <p:nvSpPr>
          <p:cNvPr id="24" name="テキスト ボックス 23"/>
          <p:cNvSpPr txBox="1"/>
          <p:nvPr/>
        </p:nvSpPr>
        <p:spPr>
          <a:xfrm>
            <a:off x="3425582" y="9312582"/>
            <a:ext cx="3218766" cy="340519"/>
          </a:xfrm>
          <a:prstGeom prst="roundRect">
            <a:avLst/>
          </a:prstGeom>
          <a:noFill/>
          <a:ln>
            <a:noFill/>
          </a:ln>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今後の成人講座の活動予定は裏面です</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14480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542405" y="274576"/>
            <a:ext cx="5769754" cy="166199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smtClean="0">
                <a:latin typeface="Meiryo UI" panose="020B0604030504040204" pitchFamily="50" charset="-128"/>
                <a:ea typeface="Meiryo UI" panose="020B0604030504040204" pitchFamily="50" charset="-128"/>
              </a:rPr>
              <a:t>　</a:t>
            </a:r>
            <a:r>
              <a:rPr kumimoji="1" lang="ja-JP" altLang="en-US" b="1" dirty="0" smtClean="0">
                <a:latin typeface="Meiryo UI" panose="020B0604030504040204" pitchFamily="50" charset="-128"/>
                <a:ea typeface="Meiryo UI" panose="020B0604030504040204" pitchFamily="50" charset="-128"/>
              </a:rPr>
              <a:t>成人講座「醤油こうじ作り教室」</a:t>
            </a:r>
            <a:endParaRPr kumimoji="1" lang="en-US" altLang="ja-JP" b="1" dirty="0" smtClean="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：令和２年８月２８日（金）　１０：３０～１２：００</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：じげんプラザ　調理室</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５００円・醤油こうじ作りのみで試食等は</a:t>
            </a:r>
            <a:r>
              <a:rPr lang="ja-JP" altLang="en-US" sz="1200" dirty="0">
                <a:latin typeface="Meiryo UI" panose="020B0604030504040204" pitchFamily="50" charset="-128"/>
                <a:ea typeface="Meiryo UI" panose="020B0604030504040204" pitchFamily="50" charset="-128"/>
              </a:rPr>
              <a:t>行</a:t>
            </a:r>
            <a:r>
              <a:rPr lang="ja-JP" altLang="en-US" sz="1200" dirty="0" smtClean="0">
                <a:latin typeface="Meiryo UI" panose="020B0604030504040204" pitchFamily="50" charset="-128"/>
                <a:ea typeface="Meiryo UI" panose="020B0604030504040204" pitchFamily="50" charset="-128"/>
              </a:rPr>
              <a:t>いません</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：遠藤　優実　先生</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：２０名</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：エプロン・三角巾・マスク着用</a:t>
            </a:r>
            <a:endParaRPr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：令和２年７月２８日（火）～８月１８日（火）</a:t>
            </a:r>
            <a:r>
              <a:rPr kumimoji="1" lang="ja-JP" altLang="en-US" sz="1200" dirty="0" smtClean="0">
                <a:latin typeface="Meiryo UI" panose="020B0604030504040204" pitchFamily="50" charset="-128"/>
                <a:ea typeface="Meiryo UI" panose="020B0604030504040204" pitchFamily="50" charset="-128"/>
              </a:rPr>
              <a:t>　</a:t>
            </a:r>
            <a:endParaRPr kumimoji="1" lang="ja-JP" altLang="en-US" sz="12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516389" y="544191"/>
            <a:ext cx="900448" cy="1384996"/>
          </a:xfrm>
          <a:prstGeom prst="rect">
            <a:avLst/>
          </a:prstGeom>
          <a:noFill/>
        </p:spPr>
        <p:txBody>
          <a:bodyPr wrap="square" rtlCol="0">
            <a:spAutoFit/>
          </a:bodyPr>
          <a:lstStyle/>
          <a:p>
            <a:pPr algn="dist"/>
            <a:r>
              <a:rPr kumimoji="1" lang="ja-JP" altLang="en-US" sz="1200" dirty="0" smtClean="0">
                <a:latin typeface="Meiryo UI" panose="020B0604030504040204" pitchFamily="50" charset="-128"/>
                <a:ea typeface="Meiryo UI" panose="020B0604030504040204" pitchFamily="50" charset="-128"/>
              </a:rPr>
              <a:t>日時</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場所</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参加料</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講師</a:t>
            </a:r>
            <a:endParaRPr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定員</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持ち物</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申込</a:t>
            </a:r>
            <a:r>
              <a:rPr lang="ja-JP" altLang="en-US" sz="1200" dirty="0">
                <a:latin typeface="Meiryo UI" panose="020B0604030504040204" pitchFamily="50" charset="-128"/>
                <a:ea typeface="Meiryo UI" panose="020B0604030504040204" pitchFamily="50" charset="-128"/>
              </a:rPr>
              <a:t>期間</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542968" y="2063272"/>
            <a:ext cx="5769754" cy="166199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smtClean="0">
                <a:latin typeface="Meiryo UI" panose="020B0604030504040204" pitchFamily="50" charset="-128"/>
                <a:ea typeface="Meiryo UI" panose="020B0604030504040204" pitchFamily="50" charset="-128"/>
              </a:rPr>
              <a:t>　</a:t>
            </a:r>
            <a:r>
              <a:rPr kumimoji="1" lang="ja-JP" altLang="en-US" b="1" dirty="0" smtClean="0">
                <a:latin typeface="Meiryo UI" panose="020B0604030504040204" pitchFamily="50" charset="-128"/>
                <a:ea typeface="Meiryo UI" panose="020B0604030504040204" pitchFamily="50" charset="-128"/>
              </a:rPr>
              <a:t>成人講座「奥会津の語り部民話」</a:t>
            </a:r>
            <a:endParaRPr kumimoji="1" lang="en-US" altLang="ja-JP" b="1" dirty="0" smtClean="0">
              <a:latin typeface="Meiryo UI" panose="020B0604030504040204" pitchFamily="50" charset="-128"/>
              <a:ea typeface="Meiryo UI" panose="020B0604030504040204" pitchFamily="50" charset="-128"/>
            </a:endParaRPr>
          </a:p>
          <a:p>
            <a:r>
              <a:rPr lang="ja-JP" altLang="en-US" sz="1200" b="1" dirty="0" smtClean="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：令和２年</a:t>
            </a:r>
            <a:r>
              <a:rPr kumimoji="1" lang="en-US" altLang="ja-JP" sz="1200" dirty="0" smtClean="0">
                <a:latin typeface="Meiryo UI" panose="020B0604030504040204" pitchFamily="50" charset="-128"/>
                <a:ea typeface="Meiryo UI" panose="020B0604030504040204" pitchFamily="50" charset="-128"/>
              </a:rPr>
              <a:t>9</a:t>
            </a:r>
            <a:r>
              <a:rPr kumimoji="1" lang="ja-JP" altLang="en-US" sz="1200" dirty="0" smtClean="0">
                <a:latin typeface="Meiryo UI" panose="020B0604030504040204" pitchFamily="50" charset="-128"/>
                <a:ea typeface="Meiryo UI" panose="020B0604030504040204" pitchFamily="50" charset="-128"/>
              </a:rPr>
              <a:t>月</a:t>
            </a:r>
            <a:r>
              <a:rPr kumimoji="1" lang="en-US" altLang="ja-JP" sz="1200" dirty="0" smtClean="0">
                <a:latin typeface="Meiryo UI" panose="020B0604030504040204" pitchFamily="50" charset="-128"/>
                <a:ea typeface="Meiryo UI" panose="020B0604030504040204" pitchFamily="50" charset="-128"/>
              </a:rPr>
              <a:t>4</a:t>
            </a:r>
            <a:r>
              <a:rPr kumimoji="1" lang="ja-JP" altLang="en-US" sz="1200" dirty="0" smtClean="0">
                <a:latin typeface="Meiryo UI" panose="020B0604030504040204" pitchFamily="50" charset="-128"/>
                <a:ea typeface="Meiryo UI" panose="020B0604030504040204" pitchFamily="50" charset="-128"/>
              </a:rPr>
              <a:t>日（金）　　</a:t>
            </a:r>
            <a:r>
              <a:rPr kumimoji="1" lang="en-US" altLang="ja-JP" sz="1200" dirty="0" smtClean="0">
                <a:latin typeface="Meiryo UI" panose="020B0604030504040204" pitchFamily="50" charset="-128"/>
                <a:ea typeface="Meiryo UI" panose="020B0604030504040204" pitchFamily="50" charset="-128"/>
              </a:rPr>
              <a:t>9</a:t>
            </a:r>
            <a:r>
              <a:rPr kumimoji="1" lang="ja-JP" altLang="en-US" sz="1200" dirty="0" smtClean="0">
                <a:latin typeface="Meiryo UI" panose="020B0604030504040204" pitchFamily="50" charset="-128"/>
                <a:ea typeface="Meiryo UI" panose="020B0604030504040204" pitchFamily="50" charset="-128"/>
              </a:rPr>
              <a:t>：３０～１</a:t>
            </a:r>
            <a:r>
              <a:rPr kumimoji="1" lang="en-US" altLang="ja-JP" sz="1200" dirty="0" smtClean="0">
                <a:latin typeface="Meiryo UI" panose="020B0604030504040204" pitchFamily="50" charset="-128"/>
                <a:ea typeface="Meiryo UI" panose="020B0604030504040204" pitchFamily="50" charset="-128"/>
              </a:rPr>
              <a:t>1</a:t>
            </a:r>
            <a:r>
              <a:rPr kumimoji="1" lang="ja-JP" altLang="en-US"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３</a:t>
            </a:r>
            <a:r>
              <a:rPr lang="ja-JP" altLang="en-US" sz="1200" dirty="0">
                <a:latin typeface="Meiryo UI" panose="020B0604030504040204" pitchFamily="50" charset="-128"/>
                <a:ea typeface="Meiryo UI" panose="020B0604030504040204" pitchFamily="50" charset="-128"/>
              </a:rPr>
              <a:t>０</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：じげんプラザ　じげんホール　</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：無　料</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：五十嵐　七重　先生</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：１００名</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：マスク着用</a:t>
            </a:r>
            <a:endParaRPr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：令和２年７月１</a:t>
            </a:r>
            <a:r>
              <a:rPr lang="ja-JP" altLang="en-US" sz="1200" dirty="0">
                <a:latin typeface="Meiryo UI" panose="020B0604030504040204" pitchFamily="50" charset="-128"/>
                <a:ea typeface="Meiryo UI" panose="020B0604030504040204" pitchFamily="50" charset="-128"/>
              </a:rPr>
              <a:t>０</a:t>
            </a:r>
            <a:r>
              <a:rPr lang="ja-JP" altLang="en-US" sz="1200" dirty="0" smtClean="0">
                <a:latin typeface="Meiryo UI" panose="020B0604030504040204" pitchFamily="50" charset="-128"/>
                <a:ea typeface="Meiryo UI" panose="020B0604030504040204" pitchFamily="50" charset="-128"/>
              </a:rPr>
              <a:t>日（金）～８月１８日（火）</a:t>
            </a:r>
            <a:r>
              <a:rPr kumimoji="1" lang="ja-JP" altLang="en-US" sz="1200" dirty="0" smtClean="0">
                <a:latin typeface="Meiryo UI" panose="020B0604030504040204" pitchFamily="50" charset="-128"/>
                <a:ea typeface="Meiryo UI" panose="020B0604030504040204" pitchFamily="50" charset="-128"/>
              </a:rPr>
              <a:t>　</a:t>
            </a:r>
            <a:endParaRPr kumimoji="1" lang="ja-JP" altLang="en-US" sz="12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530359" y="2324770"/>
            <a:ext cx="848065" cy="1384996"/>
          </a:xfrm>
          <a:prstGeom prst="rect">
            <a:avLst/>
          </a:prstGeom>
          <a:noFill/>
        </p:spPr>
        <p:txBody>
          <a:bodyPr wrap="square" rtlCol="0">
            <a:spAutoFit/>
          </a:bodyPr>
          <a:lstStyle/>
          <a:p>
            <a:pPr algn="dist"/>
            <a:r>
              <a:rPr kumimoji="1" lang="ja-JP" altLang="en-US" sz="1200" dirty="0" smtClean="0">
                <a:latin typeface="Meiryo UI" panose="020B0604030504040204" pitchFamily="50" charset="-128"/>
                <a:ea typeface="Meiryo UI" panose="020B0604030504040204" pitchFamily="50" charset="-128"/>
              </a:rPr>
              <a:t>日時</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場所</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参加料</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講師</a:t>
            </a:r>
            <a:endParaRPr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定員</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持ち物</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申込</a:t>
            </a:r>
            <a:r>
              <a:rPr lang="ja-JP" altLang="en-US" sz="1200" dirty="0">
                <a:latin typeface="Meiryo UI" panose="020B0604030504040204" pitchFamily="50" charset="-128"/>
                <a:ea typeface="Meiryo UI" panose="020B0604030504040204" pitchFamily="50" charset="-128"/>
              </a:rPr>
              <a:t>期間</a:t>
            </a:r>
            <a:endParaRPr kumimoji="1" lang="ja-JP" altLang="en-US" sz="12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549157" y="3870986"/>
            <a:ext cx="5769754" cy="184665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smtClean="0">
                <a:latin typeface="Meiryo UI" panose="020B0604030504040204" pitchFamily="50" charset="-128"/>
                <a:ea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rPr>
              <a:t>成人講座</a:t>
            </a:r>
            <a:r>
              <a:rPr kumimoji="1" lang="ja-JP" altLang="en-US" b="1" dirty="0" smtClean="0">
                <a:latin typeface="Meiryo UI" panose="020B0604030504040204" pitchFamily="50" charset="-128"/>
                <a:ea typeface="Meiryo UI" panose="020B0604030504040204" pitchFamily="50" charset="-128"/>
              </a:rPr>
              <a:t>「新鶴ワインぶどう収穫お手伝い体験」</a:t>
            </a:r>
            <a:endParaRPr kumimoji="1" lang="en-US" altLang="ja-JP" b="1" dirty="0" smtClean="0">
              <a:latin typeface="Meiryo UI" panose="020B0604030504040204" pitchFamily="50" charset="-128"/>
              <a:ea typeface="Meiryo UI" panose="020B0604030504040204" pitchFamily="50" charset="-128"/>
            </a:endParaRPr>
          </a:p>
          <a:p>
            <a:r>
              <a:rPr lang="ja-JP" altLang="en-US" sz="1200" b="1" dirty="0" smtClean="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：令和２年</a:t>
            </a:r>
            <a:r>
              <a:rPr kumimoji="1" lang="en-US" altLang="ja-JP" sz="1200" dirty="0" smtClean="0">
                <a:latin typeface="Meiryo UI" panose="020B0604030504040204" pitchFamily="50" charset="-128"/>
                <a:ea typeface="Meiryo UI" panose="020B0604030504040204" pitchFamily="50" charset="-128"/>
              </a:rPr>
              <a:t>9</a:t>
            </a:r>
            <a:r>
              <a:rPr kumimoji="1" lang="ja-JP" altLang="en-US" sz="1200" dirty="0" smtClean="0">
                <a:latin typeface="Meiryo UI" panose="020B0604030504040204" pitchFamily="50" charset="-128"/>
                <a:ea typeface="Meiryo UI" panose="020B0604030504040204" pitchFamily="50" charset="-128"/>
              </a:rPr>
              <a:t>月</a:t>
            </a:r>
            <a:r>
              <a:rPr lang="ja-JP" altLang="en-US" sz="1200" dirty="0" smtClean="0">
                <a:latin typeface="Meiryo UI" panose="020B0604030504040204" pitchFamily="50" charset="-128"/>
                <a:ea typeface="Meiryo UI" panose="020B0604030504040204" pitchFamily="50" charset="-128"/>
              </a:rPr>
              <a:t>１</a:t>
            </a:r>
            <a:r>
              <a:rPr lang="ja-JP" altLang="en-US" sz="1200" dirty="0">
                <a:latin typeface="Meiryo UI" panose="020B0604030504040204" pitchFamily="50" charset="-128"/>
                <a:ea typeface="Meiryo UI" panose="020B0604030504040204" pitchFamily="50" charset="-128"/>
              </a:rPr>
              <a:t>７</a:t>
            </a:r>
            <a:r>
              <a:rPr kumimoji="1" lang="ja-JP" altLang="en-US" sz="1200" dirty="0" smtClean="0">
                <a:latin typeface="Meiryo UI" panose="020B0604030504040204" pitchFamily="50" charset="-128"/>
                <a:ea typeface="Meiryo UI" panose="020B0604030504040204" pitchFamily="50" charset="-128"/>
              </a:rPr>
              <a:t>日（木）　　</a:t>
            </a:r>
            <a:r>
              <a:rPr kumimoji="1" lang="en-US" altLang="ja-JP" sz="1200" dirty="0" smtClean="0">
                <a:latin typeface="Meiryo UI" panose="020B0604030504040204" pitchFamily="50" charset="-128"/>
                <a:ea typeface="Meiryo UI" panose="020B0604030504040204" pitchFamily="50" charset="-128"/>
              </a:rPr>
              <a:t>9</a:t>
            </a:r>
            <a:r>
              <a:rPr kumimoji="1" lang="ja-JP" altLang="en-US" sz="1200" dirty="0" smtClean="0">
                <a:latin typeface="Meiryo UI" panose="020B0604030504040204" pitchFamily="50" charset="-128"/>
                <a:ea typeface="Meiryo UI" panose="020B0604030504040204" pitchFamily="50" charset="-128"/>
              </a:rPr>
              <a:t>：００～１</a:t>
            </a:r>
            <a:r>
              <a:rPr lang="ja-JP" altLang="en-US" sz="1200" dirty="0" smtClean="0">
                <a:latin typeface="Meiryo UI" panose="020B0604030504040204" pitchFamily="50" charset="-128"/>
                <a:ea typeface="Meiryo UI" panose="020B0604030504040204" pitchFamily="50" charset="-128"/>
              </a:rPr>
              <a:t>２</a:t>
            </a:r>
            <a:r>
              <a:rPr kumimoji="1" lang="ja-JP" altLang="en-US"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００</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　　　　　　　　　雨天予備日　令和２年９月２４日（木）</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：新鶴ワイナリー　</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：無　料</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：収穫したぶどうのジュースの</a:t>
            </a:r>
            <a:r>
              <a:rPr lang="ja-JP" altLang="en-US" sz="1200" dirty="0" smtClean="0">
                <a:latin typeface="Meiryo UI" panose="020B0604030504040204" pitchFamily="50" charset="-128"/>
                <a:ea typeface="Meiryo UI" panose="020B0604030504040204" pitchFamily="50" charset="-128"/>
              </a:rPr>
              <a:t>お土産付（試飲</a:t>
            </a:r>
            <a:r>
              <a:rPr lang="ja-JP" altLang="en-US"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試食等はできません）</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：２０名</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：飲み物・帽子・タオル・マスク着用</a:t>
            </a:r>
            <a:endParaRPr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：令和２年８月１３日（木）～９月１０日（木）</a:t>
            </a:r>
            <a:r>
              <a:rPr kumimoji="1" lang="ja-JP" altLang="en-US" sz="1200" dirty="0" smtClean="0">
                <a:latin typeface="Meiryo UI" panose="020B0604030504040204" pitchFamily="50" charset="-128"/>
                <a:ea typeface="Meiryo UI" panose="020B0604030504040204" pitchFamily="50" charset="-128"/>
              </a:rPr>
              <a:t>　</a:t>
            </a:r>
            <a:endParaRPr kumimoji="1" lang="ja-JP" altLang="en-US" sz="12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536548" y="4141250"/>
            <a:ext cx="943727" cy="1569661"/>
          </a:xfrm>
          <a:prstGeom prst="rect">
            <a:avLst/>
          </a:prstGeom>
          <a:noFill/>
        </p:spPr>
        <p:txBody>
          <a:bodyPr wrap="square" rtlCol="0">
            <a:spAutoFit/>
          </a:bodyPr>
          <a:lstStyle/>
          <a:p>
            <a:pPr algn="dist"/>
            <a:r>
              <a:rPr kumimoji="1" lang="ja-JP" altLang="en-US" sz="1200" dirty="0" smtClean="0">
                <a:latin typeface="Meiryo UI" panose="020B0604030504040204" pitchFamily="50" charset="-128"/>
                <a:ea typeface="Meiryo UI" panose="020B0604030504040204" pitchFamily="50" charset="-128"/>
              </a:rPr>
              <a:t>日時</a:t>
            </a:r>
            <a:endParaRPr kumimoji="1" lang="en-US" altLang="ja-JP" sz="1200" dirty="0" smtClean="0">
              <a:latin typeface="Meiryo UI" panose="020B0604030504040204" pitchFamily="50" charset="-128"/>
              <a:ea typeface="Meiryo UI" panose="020B0604030504040204" pitchFamily="50" charset="-128"/>
            </a:endParaRPr>
          </a:p>
          <a:p>
            <a:pPr algn="dist"/>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場所</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参加料</a:t>
            </a:r>
            <a:endParaRPr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特典</a:t>
            </a:r>
            <a:endParaRPr lang="en-US" altLang="ja-JP" sz="1200" dirty="0" smtClean="0">
              <a:latin typeface="Meiryo UI" panose="020B0604030504040204" pitchFamily="50" charset="-128"/>
              <a:ea typeface="Meiryo UI" panose="020B0604030504040204" pitchFamily="50" charset="-128"/>
            </a:endParaRPr>
          </a:p>
          <a:p>
            <a:pPr algn="dist"/>
            <a:r>
              <a:rPr lang="ja-JP" altLang="en-US" sz="1200" dirty="0">
                <a:latin typeface="Meiryo UI" panose="020B0604030504040204" pitchFamily="50" charset="-128"/>
                <a:ea typeface="Meiryo UI" panose="020B0604030504040204" pitchFamily="50" charset="-128"/>
              </a:rPr>
              <a:t>定員</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持ち物</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申込</a:t>
            </a:r>
            <a:r>
              <a:rPr lang="ja-JP" altLang="en-US" sz="1200" dirty="0">
                <a:latin typeface="Meiryo UI" panose="020B0604030504040204" pitchFamily="50" charset="-128"/>
                <a:ea typeface="Meiryo UI" panose="020B0604030504040204" pitchFamily="50" charset="-128"/>
              </a:rPr>
              <a:t>期間</a:t>
            </a:r>
            <a:endParaRPr kumimoji="1" lang="ja-JP" altLang="en-US" sz="12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542835" y="5861037"/>
            <a:ext cx="5769755"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smtClean="0">
                <a:latin typeface="Meiryo UI" panose="020B0604030504040204" pitchFamily="50" charset="-128"/>
                <a:ea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rPr>
              <a:t>成人講座</a:t>
            </a:r>
            <a:r>
              <a:rPr kumimoji="1" lang="ja-JP" altLang="en-US" b="1" dirty="0" smtClean="0">
                <a:latin typeface="Meiryo UI" panose="020B0604030504040204" pitchFamily="50" charset="-128"/>
                <a:ea typeface="Meiryo UI" panose="020B0604030504040204" pitchFamily="50" charset="-128"/>
              </a:rPr>
              <a:t>「古代文字ミステリーウォーク」</a:t>
            </a:r>
            <a:endParaRPr kumimoji="1" lang="en-US" altLang="ja-JP" b="1" dirty="0" smtClean="0">
              <a:latin typeface="Meiryo UI" panose="020B0604030504040204" pitchFamily="50" charset="-128"/>
              <a:ea typeface="Meiryo UI" panose="020B0604030504040204" pitchFamily="50" charset="-128"/>
            </a:endParaRPr>
          </a:p>
          <a:p>
            <a:r>
              <a:rPr lang="ja-JP" altLang="en-US" sz="1200" b="1" dirty="0" smtClean="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：令和２年</a:t>
            </a:r>
            <a:r>
              <a:rPr lang="ja-JP" altLang="en-US" sz="1200" dirty="0" smtClean="0">
                <a:latin typeface="Meiryo UI" panose="020B0604030504040204" pitchFamily="50" charset="-128"/>
                <a:ea typeface="Meiryo UI" panose="020B0604030504040204" pitchFamily="50" charset="-128"/>
              </a:rPr>
              <a:t>１０</a:t>
            </a:r>
            <a:r>
              <a:rPr kumimoji="1" lang="ja-JP" altLang="en-US" sz="1200" dirty="0" smtClean="0">
                <a:latin typeface="Meiryo UI" panose="020B0604030504040204" pitchFamily="50" charset="-128"/>
                <a:ea typeface="Meiryo UI" panose="020B0604030504040204" pitchFamily="50" charset="-128"/>
              </a:rPr>
              <a:t>月</a:t>
            </a:r>
            <a:r>
              <a:rPr lang="ja-JP" altLang="en-US" sz="1200" dirty="0" smtClean="0">
                <a:latin typeface="Meiryo UI" panose="020B0604030504040204" pitchFamily="50" charset="-128"/>
                <a:ea typeface="Meiryo UI" panose="020B0604030504040204" pitchFamily="50" charset="-128"/>
              </a:rPr>
              <a:t>１</a:t>
            </a:r>
            <a:r>
              <a:rPr lang="ja-JP" altLang="en-US" sz="1200" dirty="0">
                <a:latin typeface="Meiryo UI" panose="020B0604030504040204" pitchFamily="50" charset="-128"/>
                <a:ea typeface="Meiryo UI" panose="020B0604030504040204" pitchFamily="50" charset="-128"/>
              </a:rPr>
              <a:t>７</a:t>
            </a:r>
            <a:r>
              <a:rPr kumimoji="1" lang="ja-JP" altLang="en-US" sz="1200" dirty="0" smtClean="0">
                <a:latin typeface="Meiryo UI" panose="020B0604030504040204" pitchFamily="50" charset="-128"/>
                <a:ea typeface="Meiryo UI" panose="020B0604030504040204" pitchFamily="50" charset="-128"/>
              </a:rPr>
              <a:t>日（土）　　</a:t>
            </a:r>
            <a:r>
              <a:rPr kumimoji="1" lang="en-US" altLang="ja-JP" sz="1200" dirty="0" smtClean="0">
                <a:latin typeface="Meiryo UI" panose="020B0604030504040204" pitchFamily="50" charset="-128"/>
                <a:ea typeface="Meiryo UI" panose="020B0604030504040204" pitchFamily="50" charset="-128"/>
              </a:rPr>
              <a:t>9</a:t>
            </a:r>
            <a:r>
              <a:rPr kumimoji="1" lang="ja-JP" altLang="en-US" sz="1200" dirty="0" smtClean="0">
                <a:latin typeface="Meiryo UI" panose="020B0604030504040204" pitchFamily="50" charset="-128"/>
                <a:ea typeface="Meiryo UI" panose="020B0604030504040204" pitchFamily="50" charset="-128"/>
              </a:rPr>
              <a:t>：３０～１</a:t>
            </a:r>
            <a:r>
              <a:rPr lang="ja-JP" altLang="en-US" sz="1200" dirty="0">
                <a:latin typeface="Meiryo UI" panose="020B0604030504040204" pitchFamily="50" charset="-128"/>
                <a:ea typeface="Meiryo UI" panose="020B0604030504040204" pitchFamily="50" charset="-128"/>
              </a:rPr>
              <a:t>５</a:t>
            </a:r>
            <a:r>
              <a:rPr kumimoji="1" lang="ja-JP" altLang="en-US"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３０</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：喜多方市内　</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：１０００円</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：４０名</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：マスク着用</a:t>
            </a:r>
            <a:endParaRPr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：令和２年９月１５日（火）～１０月８日（木）</a:t>
            </a:r>
            <a:r>
              <a:rPr kumimoji="1" lang="ja-JP" altLang="en-US" sz="1200" dirty="0" smtClean="0">
                <a:latin typeface="Meiryo UI" panose="020B0604030504040204" pitchFamily="50" charset="-128"/>
                <a:ea typeface="Meiryo UI" panose="020B0604030504040204" pitchFamily="50" charset="-128"/>
              </a:rPr>
              <a:t>　</a:t>
            </a:r>
            <a:endParaRPr kumimoji="1" lang="ja-JP" altLang="en-US" sz="12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557041" y="6126873"/>
            <a:ext cx="908642" cy="1200329"/>
          </a:xfrm>
          <a:prstGeom prst="rect">
            <a:avLst/>
          </a:prstGeom>
          <a:noFill/>
        </p:spPr>
        <p:txBody>
          <a:bodyPr wrap="square" rtlCol="0">
            <a:spAutoFit/>
          </a:bodyPr>
          <a:lstStyle/>
          <a:p>
            <a:pPr algn="dist"/>
            <a:r>
              <a:rPr kumimoji="1" lang="ja-JP" altLang="en-US" sz="1200" dirty="0" smtClean="0">
                <a:latin typeface="Meiryo UI" panose="020B0604030504040204" pitchFamily="50" charset="-128"/>
                <a:ea typeface="Meiryo UI" panose="020B0604030504040204" pitchFamily="50" charset="-128"/>
              </a:rPr>
              <a:t>日時</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場所</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参加料</a:t>
            </a:r>
            <a:endParaRPr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定員</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持ち物</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申込</a:t>
            </a:r>
            <a:r>
              <a:rPr lang="ja-JP" altLang="en-US" sz="1200" dirty="0">
                <a:latin typeface="Meiryo UI" panose="020B0604030504040204" pitchFamily="50" charset="-128"/>
                <a:ea typeface="Meiryo UI" panose="020B0604030504040204" pitchFamily="50" charset="-128"/>
              </a:rPr>
              <a:t>期間</a:t>
            </a:r>
            <a:endParaRPr kumimoji="1" lang="ja-JP" altLang="en-US" sz="12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542835" y="7452838"/>
            <a:ext cx="5769755" cy="166199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smtClean="0">
                <a:latin typeface="Meiryo UI" panose="020B0604030504040204" pitchFamily="50" charset="-128"/>
                <a:ea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rPr>
              <a:t>成人</a:t>
            </a:r>
            <a:r>
              <a:rPr lang="ja-JP" altLang="en-US" b="1" dirty="0">
                <a:latin typeface="Meiryo UI" panose="020B0604030504040204" pitchFamily="50" charset="-128"/>
                <a:ea typeface="Meiryo UI" panose="020B0604030504040204" pitchFamily="50" charset="-128"/>
              </a:rPr>
              <a:t>講座</a:t>
            </a:r>
            <a:r>
              <a:rPr kumimoji="1" lang="ja-JP" altLang="en-US" b="1" dirty="0" smtClean="0">
                <a:latin typeface="Meiryo UI" panose="020B0604030504040204" pitchFamily="50" charset="-128"/>
                <a:ea typeface="Meiryo UI" panose="020B0604030504040204" pitchFamily="50" charset="-128"/>
              </a:rPr>
              <a:t>「キラッとデコもち作り教室」</a:t>
            </a:r>
            <a:endParaRPr kumimoji="1" lang="en-US" altLang="ja-JP" b="1" dirty="0" smtClean="0">
              <a:latin typeface="Meiryo UI" panose="020B0604030504040204" pitchFamily="50" charset="-128"/>
              <a:ea typeface="Meiryo UI" panose="020B0604030504040204" pitchFamily="50" charset="-128"/>
            </a:endParaRPr>
          </a:p>
          <a:p>
            <a:r>
              <a:rPr lang="ja-JP" altLang="en-US" sz="1200" b="1" dirty="0" smtClean="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：令和２年</a:t>
            </a:r>
            <a:r>
              <a:rPr lang="ja-JP" altLang="en-US" sz="1200" dirty="0" smtClean="0">
                <a:latin typeface="Meiryo UI" panose="020B0604030504040204" pitchFamily="50" charset="-128"/>
                <a:ea typeface="Meiryo UI" panose="020B0604030504040204" pitchFamily="50" charset="-128"/>
              </a:rPr>
              <a:t>１１</a:t>
            </a:r>
            <a:r>
              <a:rPr kumimoji="1" lang="ja-JP" altLang="en-US" sz="1200" dirty="0" smtClean="0">
                <a:latin typeface="Meiryo UI" panose="020B0604030504040204" pitchFamily="50" charset="-128"/>
                <a:ea typeface="Meiryo UI" panose="020B0604030504040204" pitchFamily="50" charset="-128"/>
              </a:rPr>
              <a:t>月</a:t>
            </a:r>
            <a:r>
              <a:rPr lang="ja-JP" altLang="en-US" sz="1200" dirty="0" smtClean="0">
                <a:latin typeface="Meiryo UI" panose="020B0604030504040204" pitchFamily="50" charset="-128"/>
                <a:ea typeface="Meiryo UI" panose="020B0604030504040204" pitchFamily="50" charset="-128"/>
              </a:rPr>
              <a:t>２</a:t>
            </a:r>
            <a:r>
              <a:rPr lang="ja-JP" altLang="en-US" sz="1200" dirty="0">
                <a:latin typeface="Meiryo UI" panose="020B0604030504040204" pitchFamily="50" charset="-128"/>
                <a:ea typeface="Meiryo UI" panose="020B0604030504040204" pitchFamily="50" charset="-128"/>
              </a:rPr>
              <a:t>０</a:t>
            </a:r>
            <a:r>
              <a:rPr kumimoji="1" lang="ja-JP" altLang="en-US" sz="1200" dirty="0" smtClean="0">
                <a:latin typeface="Meiryo UI" panose="020B0604030504040204" pitchFamily="50" charset="-128"/>
                <a:ea typeface="Meiryo UI" panose="020B0604030504040204" pitchFamily="50" charset="-128"/>
              </a:rPr>
              <a:t>日（金）　　</a:t>
            </a:r>
            <a:r>
              <a:rPr lang="ja-JP" altLang="en-US" sz="1200" dirty="0" smtClean="0">
                <a:latin typeface="Meiryo UI" panose="020B0604030504040204" pitchFamily="50" charset="-128"/>
                <a:ea typeface="Meiryo UI" panose="020B0604030504040204" pitchFamily="50" charset="-128"/>
              </a:rPr>
              <a:t>１０</a:t>
            </a:r>
            <a:r>
              <a:rPr kumimoji="1" lang="ja-JP" altLang="en-US" sz="1200" dirty="0" smtClean="0">
                <a:latin typeface="Meiryo UI" panose="020B0604030504040204" pitchFamily="50" charset="-128"/>
                <a:ea typeface="Meiryo UI" panose="020B0604030504040204" pitchFamily="50" charset="-128"/>
              </a:rPr>
              <a:t>：００～１</a:t>
            </a:r>
            <a:r>
              <a:rPr lang="ja-JP" altLang="en-US" sz="1200" dirty="0" smtClean="0">
                <a:latin typeface="Meiryo UI" panose="020B0604030504040204" pitchFamily="50" charset="-128"/>
                <a:ea typeface="Meiryo UI" panose="020B0604030504040204" pitchFamily="50" charset="-128"/>
              </a:rPr>
              <a:t>２</a:t>
            </a:r>
            <a:r>
              <a:rPr kumimoji="1"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０</a:t>
            </a:r>
            <a:r>
              <a:rPr lang="ja-JP" altLang="en-US" sz="1200" dirty="0" smtClean="0">
                <a:latin typeface="Meiryo UI" panose="020B0604030504040204" pitchFamily="50" charset="-128"/>
                <a:ea typeface="Meiryo UI" panose="020B0604030504040204" pitchFamily="50" charset="-128"/>
              </a:rPr>
              <a:t>０</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：じげんプラザ　調理室　</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７００円・もち作りのみで試食等は行いません</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：秋山　仁美　先生</a:t>
            </a:r>
            <a:endParaRPr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　　　　　　　：１５名</a:t>
            </a:r>
            <a:endParaRPr kumimoji="1"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：エプロン・三角巾・マスク</a:t>
            </a:r>
            <a:endParaRPr lang="en-US" altLang="ja-JP" sz="1200"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　　　　　　　：令和２年１０月１３日（火）～１１月１</a:t>
            </a:r>
            <a:r>
              <a:rPr lang="ja-JP" altLang="en-US" sz="1200" dirty="0">
                <a:latin typeface="Meiryo UI" panose="020B0604030504040204" pitchFamily="50" charset="-128"/>
                <a:ea typeface="Meiryo UI" panose="020B0604030504040204" pitchFamily="50" charset="-128"/>
              </a:rPr>
              <a:t>０</a:t>
            </a:r>
            <a:r>
              <a:rPr lang="ja-JP" altLang="en-US" sz="1200" dirty="0" smtClean="0">
                <a:latin typeface="Meiryo UI" panose="020B0604030504040204" pitchFamily="50" charset="-128"/>
                <a:ea typeface="Meiryo UI" panose="020B0604030504040204" pitchFamily="50" charset="-128"/>
              </a:rPr>
              <a:t>日（火）</a:t>
            </a:r>
            <a:r>
              <a:rPr kumimoji="1" lang="ja-JP" altLang="en-US" sz="1200" dirty="0" smtClean="0">
                <a:latin typeface="Meiryo UI" panose="020B0604030504040204" pitchFamily="50" charset="-128"/>
                <a:ea typeface="Meiryo UI" panose="020B0604030504040204" pitchFamily="50" charset="-128"/>
              </a:rPr>
              <a:t>　</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557041" y="7718342"/>
            <a:ext cx="908642" cy="1384996"/>
          </a:xfrm>
          <a:prstGeom prst="rect">
            <a:avLst/>
          </a:prstGeom>
          <a:noFill/>
        </p:spPr>
        <p:txBody>
          <a:bodyPr wrap="square" rtlCol="0">
            <a:spAutoFit/>
          </a:bodyPr>
          <a:lstStyle/>
          <a:p>
            <a:pPr algn="dist"/>
            <a:r>
              <a:rPr kumimoji="1" lang="ja-JP" altLang="en-US" sz="1200" dirty="0" smtClean="0">
                <a:latin typeface="Meiryo UI" panose="020B0604030504040204" pitchFamily="50" charset="-128"/>
                <a:ea typeface="Meiryo UI" panose="020B0604030504040204" pitchFamily="50" charset="-128"/>
              </a:rPr>
              <a:t>日時</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場所</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参加料</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a:latin typeface="Meiryo UI" panose="020B0604030504040204" pitchFamily="50" charset="-128"/>
                <a:ea typeface="Meiryo UI" panose="020B0604030504040204" pitchFamily="50" charset="-128"/>
              </a:rPr>
              <a:t>講師</a:t>
            </a:r>
            <a:endParaRPr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定員</a:t>
            </a:r>
            <a:endParaRPr lang="en-US" altLang="ja-JP" sz="1200" dirty="0" smtClean="0">
              <a:latin typeface="Meiryo UI" panose="020B0604030504040204" pitchFamily="50" charset="-128"/>
              <a:ea typeface="Meiryo UI" panose="020B0604030504040204" pitchFamily="50" charset="-128"/>
            </a:endParaRPr>
          </a:p>
          <a:p>
            <a:pPr algn="dist"/>
            <a:r>
              <a:rPr kumimoji="1" lang="ja-JP" altLang="en-US" sz="1200" dirty="0" smtClean="0">
                <a:latin typeface="Meiryo UI" panose="020B0604030504040204" pitchFamily="50" charset="-128"/>
                <a:ea typeface="Meiryo UI" panose="020B0604030504040204" pitchFamily="50" charset="-128"/>
              </a:rPr>
              <a:t>持ち物</a:t>
            </a:r>
            <a:endParaRPr kumimoji="1" lang="en-US" altLang="ja-JP" sz="1200" dirty="0" smtClean="0">
              <a:latin typeface="Meiryo UI" panose="020B0604030504040204" pitchFamily="50" charset="-128"/>
              <a:ea typeface="Meiryo UI" panose="020B0604030504040204" pitchFamily="50" charset="-128"/>
            </a:endParaRPr>
          </a:p>
          <a:p>
            <a:pPr algn="dist"/>
            <a:r>
              <a:rPr lang="ja-JP" altLang="en-US" sz="1200" dirty="0" smtClean="0">
                <a:latin typeface="Meiryo UI" panose="020B0604030504040204" pitchFamily="50" charset="-128"/>
                <a:ea typeface="Meiryo UI" panose="020B0604030504040204" pitchFamily="50" charset="-128"/>
              </a:rPr>
              <a:t>申込</a:t>
            </a:r>
            <a:r>
              <a:rPr lang="ja-JP" altLang="en-US" sz="1200" dirty="0">
                <a:latin typeface="Meiryo UI" panose="020B0604030504040204" pitchFamily="50" charset="-128"/>
                <a:ea typeface="Meiryo UI" panose="020B0604030504040204" pitchFamily="50" charset="-128"/>
              </a:rPr>
              <a:t>期間</a:t>
            </a:r>
            <a:endParaRPr kumimoji="1" lang="ja-JP" altLang="en-US" sz="12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529745" y="9345293"/>
            <a:ext cx="6096312" cy="277000"/>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申込</a:t>
            </a:r>
            <a:r>
              <a:rPr kumimoji="1" lang="ja-JP" altLang="en-US" sz="1200" dirty="0" smtClean="0">
                <a:latin typeface="Meiryo UI" panose="020B0604030504040204" pitchFamily="50" charset="-128"/>
                <a:ea typeface="Meiryo UI" panose="020B0604030504040204" pitchFamily="50" charset="-128"/>
              </a:rPr>
              <a:t>期間になりましたら、高田生涯学習センターに申込みください。申込みは先着順になります。</a:t>
            </a:r>
            <a:endParaRPr kumimoji="1" lang="ja-JP" altLang="en-US" sz="1200" dirty="0">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2715903" y="6371000"/>
            <a:ext cx="3527229" cy="654368"/>
          </a:xfrm>
          <a:prstGeom prst="horizontalScroll">
            <a:avLst/>
          </a:prstGeom>
          <a:noFill/>
          <a:ln>
            <a:solidFill>
              <a:schemeClr val="tx1">
                <a:lumMod val="65000"/>
                <a:lumOff val="35000"/>
              </a:schemeClr>
            </a:solidFill>
          </a:ln>
        </p:spPr>
        <p:txBody>
          <a:bodyPr wrap="square" rtlCol="0">
            <a:spAutoFit/>
          </a:bodyPr>
          <a:lstStyle/>
          <a:p>
            <a:r>
              <a:rPr lang="ja-JP" altLang="en-US" sz="1400" b="1" dirty="0" smtClean="0">
                <a:latin typeface="Meiryo UI" panose="020B0604030504040204" pitchFamily="50" charset="-128"/>
                <a:ea typeface="Meiryo UI" panose="020B0604030504040204" pitchFamily="50" charset="-128"/>
              </a:rPr>
              <a:t>古代文字を探そう！</a:t>
            </a:r>
            <a:endParaRPr lang="en-US" altLang="ja-JP" sz="1400" b="1" dirty="0" smtClean="0">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rPr>
              <a:t>自分</a:t>
            </a:r>
            <a:r>
              <a:rPr lang="ja-JP" altLang="en-US" sz="1200" dirty="0" smtClean="0">
                <a:latin typeface="Meiryo UI" panose="020B0604030504040204" pitchFamily="50" charset="-128"/>
                <a:ea typeface="Meiryo UI" panose="020B0604030504040204" pitchFamily="50" charset="-128"/>
              </a:rPr>
              <a:t>の名前を古代文字で</a:t>
            </a:r>
            <a:r>
              <a:rPr lang="ja-JP" altLang="en-US" sz="1200" dirty="0" smtClean="0">
                <a:latin typeface="Meiryo UI" panose="020B0604030504040204" pitchFamily="50" charset="-128"/>
                <a:ea typeface="Meiryo UI" panose="020B0604030504040204" pitchFamily="50" charset="-128"/>
              </a:rPr>
              <a:t>書いたカードを</a:t>
            </a:r>
            <a:r>
              <a:rPr lang="ja-JP" altLang="en-US" sz="1200" dirty="0" smtClean="0">
                <a:latin typeface="Meiryo UI" panose="020B0604030504040204" pitchFamily="50" charset="-128"/>
                <a:ea typeface="Meiryo UI" panose="020B0604030504040204" pitchFamily="50" charset="-128"/>
              </a:rPr>
              <a:t>プレゼント♪</a:t>
            </a:r>
            <a:endParaRPr kumimoji="1" lang="ja-JP" altLang="en-US" sz="1200" dirty="0">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4388" y="4336165"/>
            <a:ext cx="1056984" cy="1097189"/>
          </a:xfrm>
          <a:prstGeom prst="rect">
            <a:avLst/>
          </a:prstGeom>
        </p:spPr>
      </p:pic>
    </p:spTree>
    <p:extLst>
      <p:ext uri="{BB962C8B-B14F-4D97-AF65-F5344CB8AC3E}">
        <p14:creationId xmlns:p14="http://schemas.microsoft.com/office/powerpoint/2010/main" val="2404110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1381</TotalTime>
  <Words>176</Words>
  <Application>Microsoft Office PowerPoint</Application>
  <PresentationFormat>A4 210 x 297 mm</PresentationFormat>
  <Paragraphs>117</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Meiryo UI</vt:lpstr>
      <vt:lpstr>ＭＳ Ｐゴシック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１１</dc:title>
  <dc:creator>浅沼 香代</dc:creator>
  <cp:lastModifiedBy>浅沼 香代</cp:lastModifiedBy>
  <cp:revision>36</cp:revision>
  <cp:lastPrinted>2020-07-22T01:41:31Z</cp:lastPrinted>
  <dcterms:created xsi:type="dcterms:W3CDTF">2020-07-09T00:49:38Z</dcterms:created>
  <dcterms:modified xsi:type="dcterms:W3CDTF">2020-07-22T02:30:48Z</dcterms:modified>
</cp:coreProperties>
</file>